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albertbowden/open-virginia-gis/raw/master/zip-codes/json/zt51_d00.geojson" TargetMode="External"/><Relationship Id="rId2" Type="http://schemas.openxmlformats.org/officeDocument/2006/relationships/hyperlink" Target="https://public.opendatasoft.com/explore/dataset/us-zip-code-latitude-and-longitude/table/?refine.state=V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public.opendatasoft.co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7046624" cy="2971801"/>
          </a:xfrm>
        </p:spPr>
        <p:txBody>
          <a:bodyPr/>
          <a:lstStyle/>
          <a:p>
            <a:r>
              <a:rPr lang="en-US" b="1" dirty="0" smtClean="0"/>
              <a:t>Coursera Capstone </a:t>
            </a:r>
            <a:r>
              <a:rPr lang="en-US" b="1" dirty="0" err="1" smtClean="0"/>
              <a:t>PRoject</a:t>
            </a:r>
            <a:r>
              <a:rPr lang="en-US" b="1" dirty="0" smtClean="0"/>
              <a:t/>
            </a:r>
            <a:br>
              <a:rPr lang="en-US" b="1" dirty="0" smtClean="0"/>
            </a:br>
            <a:r>
              <a:rPr lang="en-US" sz="1800" b="1" dirty="0" smtClean="0"/>
              <a:t>IBM Applied data science capstone</a:t>
            </a:r>
            <a:endParaRPr lang="en-US" sz="1800" b="1" dirty="0"/>
          </a:p>
        </p:txBody>
      </p:sp>
      <p:sp>
        <p:nvSpPr>
          <p:cNvPr id="3" name="Subtitle 2"/>
          <p:cNvSpPr>
            <a:spLocks noGrp="1"/>
          </p:cNvSpPr>
          <p:nvPr>
            <p:ph type="subTitle" idx="1"/>
          </p:nvPr>
        </p:nvSpPr>
        <p:spPr/>
        <p:txBody>
          <a:bodyPr>
            <a:normAutofit/>
          </a:bodyPr>
          <a:lstStyle/>
          <a:p>
            <a:r>
              <a:rPr lang="en-US" b="1" dirty="0" smtClean="0">
                <a:solidFill>
                  <a:schemeClr val="tx1"/>
                </a:solidFill>
              </a:rPr>
              <a:t>Opening a New Korean Restaurant in Northern Virginia, USA</a:t>
            </a:r>
          </a:p>
          <a:p>
            <a:r>
              <a:rPr lang="en-US" sz="1600" dirty="0" smtClean="0">
                <a:solidFill>
                  <a:schemeClr val="tx1"/>
                </a:solidFill>
              </a:rPr>
              <a:t>By: Espen Matel</a:t>
            </a:r>
          </a:p>
          <a:p>
            <a:r>
              <a:rPr lang="en-US" sz="1600" dirty="0" smtClean="0">
                <a:solidFill>
                  <a:schemeClr val="tx1"/>
                </a:solidFill>
              </a:rPr>
              <a:t>January 2021</a:t>
            </a:r>
            <a:endParaRPr lang="en-US" sz="1600" dirty="0">
              <a:solidFill>
                <a:schemeClr val="tx1"/>
              </a:solidFill>
            </a:endParaRPr>
          </a:p>
        </p:txBody>
      </p:sp>
    </p:spTree>
    <p:extLst>
      <p:ext uri="{BB962C8B-B14F-4D97-AF65-F5344CB8AC3E}">
        <p14:creationId xmlns:p14="http://schemas.microsoft.com/office/powerpoint/2010/main" val="2142912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In order to visualize the frequency of Asian restaurants and Korean restaurants by postal code, the data were processed to be plotted as a choropleth map</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571395" y="2455951"/>
            <a:ext cx="3777734" cy="4165005"/>
          </a:xfrm>
        </p:spPr>
        <p:txBody>
          <a:bodyPr anchor="t">
            <a:normAutofit/>
          </a:bodyPr>
          <a:lstStyle/>
          <a:p>
            <a:pPr>
              <a:buFont typeface="Arial" panose="020B0604020202020204" pitchFamily="34" charset="0"/>
              <a:buChar char="•"/>
            </a:pPr>
            <a:r>
              <a:rPr lang="en-US" dirty="0" smtClean="0">
                <a:solidFill>
                  <a:schemeClr val="tx1"/>
                </a:solidFill>
              </a:rPr>
              <a:t>To the right is a choropleth map of the frequency of </a:t>
            </a:r>
            <a:r>
              <a:rPr lang="en-US" b="1" dirty="0" smtClean="0">
                <a:solidFill>
                  <a:schemeClr val="tx1"/>
                </a:solidFill>
              </a:rPr>
              <a:t>all Asian restaurants </a:t>
            </a:r>
            <a:r>
              <a:rPr lang="en-US" dirty="0" smtClean="0">
                <a:solidFill>
                  <a:schemeClr val="tx1"/>
                </a:solidFill>
              </a:rPr>
              <a:t>in Northern Virginia by postal code</a:t>
            </a:r>
          </a:p>
          <a:p>
            <a:pPr>
              <a:buFont typeface="Arial" panose="020B0604020202020204" pitchFamily="34" charset="0"/>
              <a:buChar char="•"/>
            </a:pPr>
            <a:r>
              <a:rPr lang="en-US" dirty="0" smtClean="0">
                <a:solidFill>
                  <a:schemeClr val="tx1"/>
                </a:solidFill>
              </a:rPr>
              <a:t>While there are numerous Asian restaurants spread out over Northern Virginia, a concentration of Asian restaurants can be seen in the Centreville and Annandale areas</a:t>
            </a:r>
            <a:endParaRPr lang="en-US" dirty="0">
              <a:solidFill>
                <a:schemeClr val="tx1"/>
              </a:solidFill>
            </a:endParaRPr>
          </a:p>
        </p:txBody>
      </p:sp>
      <p:pic>
        <p:nvPicPr>
          <p:cNvPr id="8" name="Picture 7"/>
          <p:cNvPicPr/>
          <p:nvPr/>
        </p:nvPicPr>
        <p:blipFill>
          <a:blip r:embed="rId2"/>
          <a:stretch>
            <a:fillRect/>
          </a:stretch>
        </p:blipFill>
        <p:spPr>
          <a:xfrm>
            <a:off x="4478095" y="2455951"/>
            <a:ext cx="5857240" cy="4028440"/>
          </a:xfrm>
          <a:prstGeom prst="rect">
            <a:avLst/>
          </a:prstGeom>
        </p:spPr>
      </p:pic>
    </p:spTree>
    <p:extLst>
      <p:ext uri="{BB962C8B-B14F-4D97-AF65-F5344CB8AC3E}">
        <p14:creationId xmlns:p14="http://schemas.microsoft.com/office/powerpoint/2010/main" val="1509450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The data were further refined to include only venues that were labeled with the category “Korean Restaurant.” </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571395" y="2455951"/>
            <a:ext cx="3777734" cy="4165005"/>
          </a:xfrm>
        </p:spPr>
        <p:txBody>
          <a:bodyPr anchor="t">
            <a:normAutofit/>
          </a:bodyPr>
          <a:lstStyle/>
          <a:p>
            <a:pPr>
              <a:buFont typeface="Arial" panose="020B0604020202020204" pitchFamily="34" charset="0"/>
              <a:buChar char="•"/>
            </a:pPr>
            <a:r>
              <a:rPr lang="en-US" dirty="0" smtClean="0">
                <a:solidFill>
                  <a:schemeClr val="tx1"/>
                </a:solidFill>
              </a:rPr>
              <a:t>To the right is a choropleth map of the frequency of </a:t>
            </a:r>
            <a:r>
              <a:rPr lang="en-US" b="1" dirty="0" smtClean="0">
                <a:solidFill>
                  <a:schemeClr val="tx1"/>
                </a:solidFill>
              </a:rPr>
              <a:t>all Korean restaurants </a:t>
            </a:r>
            <a:r>
              <a:rPr lang="en-US" dirty="0" smtClean="0">
                <a:solidFill>
                  <a:schemeClr val="tx1"/>
                </a:solidFill>
              </a:rPr>
              <a:t>in Northern Virginia by postal code</a:t>
            </a:r>
          </a:p>
          <a:p>
            <a:pPr>
              <a:buFont typeface="Arial" panose="020B0604020202020204" pitchFamily="34" charset="0"/>
              <a:buChar char="•"/>
            </a:pPr>
            <a:r>
              <a:rPr lang="en-US" dirty="0" smtClean="0">
                <a:solidFill>
                  <a:schemeClr val="tx1"/>
                </a:solidFill>
              </a:rPr>
              <a:t>After refining the data to include only Korean restaurants, we also see a concentration of Korean restaurants in Centreville and Annandale</a:t>
            </a:r>
            <a:endParaRPr lang="en-US" dirty="0">
              <a:solidFill>
                <a:schemeClr val="tx1"/>
              </a:solidFill>
            </a:endParaRPr>
          </a:p>
        </p:txBody>
      </p:sp>
      <p:pic>
        <p:nvPicPr>
          <p:cNvPr id="9" name="Picture 8"/>
          <p:cNvPicPr/>
          <p:nvPr/>
        </p:nvPicPr>
        <p:blipFill>
          <a:blip r:embed="rId2"/>
          <a:stretch>
            <a:fillRect/>
          </a:stretch>
        </p:blipFill>
        <p:spPr>
          <a:xfrm>
            <a:off x="4479666" y="2461889"/>
            <a:ext cx="6130319" cy="4022039"/>
          </a:xfrm>
          <a:prstGeom prst="rect">
            <a:avLst/>
          </a:prstGeom>
        </p:spPr>
      </p:pic>
    </p:spTree>
    <p:extLst>
      <p:ext uri="{BB962C8B-B14F-4D97-AF65-F5344CB8AC3E}">
        <p14:creationId xmlns:p14="http://schemas.microsoft.com/office/powerpoint/2010/main" val="3413938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Next, we process the data in order to employ a k-means clustering machine learning algorithm</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451261" y="1960717"/>
            <a:ext cx="4952011" cy="4165005"/>
          </a:xfrm>
        </p:spPr>
        <p:txBody>
          <a:bodyPr anchor="t">
            <a:normAutofit/>
          </a:bodyPr>
          <a:lstStyle/>
          <a:p>
            <a:pPr>
              <a:buFont typeface="Arial" panose="020B0604020202020204" pitchFamily="34" charset="0"/>
              <a:buChar char="•"/>
            </a:pPr>
            <a:r>
              <a:rPr lang="en-US" sz="1600" dirty="0" smtClean="0">
                <a:solidFill>
                  <a:schemeClr val="tx1"/>
                </a:solidFill>
              </a:rPr>
              <a:t>Dummy variables were retrieved for each venue and put into a new dataframe:</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r>
              <a:rPr lang="en-US" sz="1600" dirty="0" smtClean="0">
                <a:solidFill>
                  <a:schemeClr val="tx1"/>
                </a:solidFill>
              </a:rPr>
              <a:t>Create </a:t>
            </a:r>
            <a:r>
              <a:rPr lang="en-US" sz="1600" dirty="0">
                <a:solidFill>
                  <a:schemeClr val="tx1"/>
                </a:solidFill>
              </a:rPr>
              <a:t>a new dataframe that displays the postal codes along with “1</a:t>
            </a:r>
            <a:r>
              <a:rPr lang="en-US" sz="1600" baseline="30000" dirty="0">
                <a:solidFill>
                  <a:schemeClr val="tx1"/>
                </a:solidFill>
              </a:rPr>
              <a:t>st</a:t>
            </a:r>
            <a:r>
              <a:rPr lang="en-US" sz="1600" dirty="0">
                <a:solidFill>
                  <a:schemeClr val="tx1"/>
                </a:solidFill>
              </a:rPr>
              <a:t> Most Common Venue” up to “10</a:t>
            </a:r>
            <a:r>
              <a:rPr lang="en-US" sz="1600" baseline="30000" dirty="0">
                <a:solidFill>
                  <a:schemeClr val="tx1"/>
                </a:solidFill>
              </a:rPr>
              <a:t>th</a:t>
            </a:r>
            <a:r>
              <a:rPr lang="en-US" sz="1600" dirty="0">
                <a:solidFill>
                  <a:schemeClr val="tx1"/>
                </a:solidFill>
              </a:rPr>
              <a:t> Most Common Venue”</a:t>
            </a: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p:txBody>
      </p:sp>
      <p:sp>
        <p:nvSpPr>
          <p:cNvPr id="8" name="Content Placeholder 2"/>
          <p:cNvSpPr txBox="1">
            <a:spLocks/>
          </p:cNvSpPr>
          <p:nvPr/>
        </p:nvSpPr>
        <p:spPr>
          <a:xfrm>
            <a:off x="5341617" y="1960716"/>
            <a:ext cx="5811060" cy="416500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buFont typeface="Arial" panose="020B0604020202020204" pitchFamily="34" charset="0"/>
              <a:buChar char="•"/>
            </a:pPr>
            <a:r>
              <a:rPr lang="en-US" sz="1600" dirty="0" smtClean="0">
                <a:solidFill>
                  <a:schemeClr val="tx1"/>
                </a:solidFill>
              </a:rPr>
              <a:t>K-means clustering algorithm was run, and the resulting clusters were added to the dataframe:</a:t>
            </a: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r>
              <a:rPr lang="en-US" sz="1600" dirty="0" smtClean="0">
                <a:solidFill>
                  <a:schemeClr val="tx1"/>
                </a:solidFill>
              </a:rPr>
              <a:t>The clusters were plotted on to a map of Northern Virginia, resulting in the visual on the next slide</a:t>
            </a:r>
            <a:endParaRPr lang="en-US" sz="1600" dirty="0">
              <a:solidFill>
                <a:schemeClr val="tx1"/>
              </a:solidFill>
            </a:endParaRPr>
          </a:p>
        </p:txBody>
      </p:sp>
      <p:pic>
        <p:nvPicPr>
          <p:cNvPr id="4" name="Picture 3"/>
          <p:cNvPicPr>
            <a:picLocks noChangeAspect="1"/>
          </p:cNvPicPr>
          <p:nvPr/>
        </p:nvPicPr>
        <p:blipFill>
          <a:blip r:embed="rId2"/>
          <a:stretch>
            <a:fillRect/>
          </a:stretch>
        </p:blipFill>
        <p:spPr>
          <a:xfrm>
            <a:off x="529012" y="4316231"/>
            <a:ext cx="4601691" cy="2030158"/>
          </a:xfrm>
          <a:prstGeom prst="rect">
            <a:avLst/>
          </a:prstGeom>
        </p:spPr>
      </p:pic>
      <p:pic>
        <p:nvPicPr>
          <p:cNvPr id="5" name="Picture 4"/>
          <p:cNvPicPr>
            <a:picLocks noChangeAspect="1"/>
          </p:cNvPicPr>
          <p:nvPr/>
        </p:nvPicPr>
        <p:blipFill>
          <a:blip r:embed="rId3"/>
          <a:stretch>
            <a:fillRect/>
          </a:stretch>
        </p:blipFill>
        <p:spPr>
          <a:xfrm>
            <a:off x="529012" y="2578815"/>
            <a:ext cx="3573071" cy="916844"/>
          </a:xfrm>
          <a:prstGeom prst="rect">
            <a:avLst/>
          </a:prstGeom>
        </p:spPr>
      </p:pic>
      <p:pic>
        <p:nvPicPr>
          <p:cNvPr id="10" name="Picture 9"/>
          <p:cNvPicPr>
            <a:picLocks noChangeAspect="1"/>
          </p:cNvPicPr>
          <p:nvPr/>
        </p:nvPicPr>
        <p:blipFill>
          <a:blip r:embed="rId4"/>
          <a:stretch>
            <a:fillRect/>
          </a:stretch>
        </p:blipFill>
        <p:spPr>
          <a:xfrm>
            <a:off x="5403272" y="2739132"/>
            <a:ext cx="5162338" cy="1952534"/>
          </a:xfrm>
          <a:prstGeom prst="rect">
            <a:avLst/>
          </a:prstGeom>
        </p:spPr>
      </p:pic>
    </p:spTree>
    <p:extLst>
      <p:ext uri="{BB962C8B-B14F-4D97-AF65-F5344CB8AC3E}">
        <p14:creationId xmlns:p14="http://schemas.microsoft.com/office/powerpoint/2010/main" val="15815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386938" y="197868"/>
            <a:ext cx="5943600" cy="6533515"/>
          </a:xfrm>
          <a:prstGeom prst="rect">
            <a:avLst/>
          </a:prstGeom>
        </p:spPr>
      </p:pic>
      <p:sp>
        <p:nvSpPr>
          <p:cNvPr id="7" name="TextBox 6"/>
          <p:cNvSpPr txBox="1"/>
          <p:nvPr/>
        </p:nvSpPr>
        <p:spPr>
          <a:xfrm>
            <a:off x="6442364" y="694706"/>
            <a:ext cx="5088577" cy="5139869"/>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Cluster 0 (Red) </a:t>
            </a:r>
            <a:r>
              <a:rPr lang="en-US" sz="1600" dirty="0" smtClean="0"/>
              <a:t>is most associated with the slightly more rural and less dense areas in the north-west</a:t>
            </a:r>
          </a:p>
          <a:p>
            <a:pPr marL="285750" indent="-285750">
              <a:buFont typeface="Arial" panose="020B0604020202020204" pitchFamily="34" charset="0"/>
              <a:buChar char="•"/>
            </a:pPr>
            <a:r>
              <a:rPr lang="en-US" sz="1600" dirty="0" smtClean="0"/>
              <a:t>Annandale and Centreville, which contain a high amount of Korean restaurants, were grouped into </a:t>
            </a:r>
            <a:r>
              <a:rPr lang="en-US" sz="1600" b="1" dirty="0" smtClean="0"/>
              <a:t>Cluster 1 (Purple)</a:t>
            </a:r>
          </a:p>
          <a:p>
            <a:pPr marL="742950" lvl="1" indent="-285750">
              <a:buFont typeface="Arial" panose="020B0604020202020204" pitchFamily="34" charset="0"/>
              <a:buChar char="•"/>
            </a:pPr>
            <a:r>
              <a:rPr lang="en-US" sz="1400" dirty="0" smtClean="0"/>
              <a:t>While most of Cluster 1 can be found around the Annandale and Centreville area, Leesburg, which is a somewhat distant north-west, was also grouped into Cluster 1</a:t>
            </a:r>
          </a:p>
          <a:p>
            <a:pPr marL="285750" indent="-285750">
              <a:buFont typeface="Arial" panose="020B0604020202020204" pitchFamily="34" charset="0"/>
              <a:buChar char="•"/>
            </a:pPr>
            <a:r>
              <a:rPr lang="en-US" sz="1600" dirty="0" smtClean="0"/>
              <a:t>Alexandria, another area with a high density of postal codes, was mostly grouped into </a:t>
            </a:r>
            <a:r>
              <a:rPr lang="en-US" sz="1600" b="1" dirty="0" smtClean="0"/>
              <a:t>Cluster 2 (Blue), </a:t>
            </a:r>
            <a:r>
              <a:rPr lang="en-US" sz="1600" dirty="0" smtClean="0"/>
              <a:t>along with most of the suburban areas just outside Washington D.C.</a:t>
            </a:r>
          </a:p>
          <a:p>
            <a:pPr marL="285750" indent="-285750">
              <a:buFont typeface="Arial" panose="020B0604020202020204" pitchFamily="34" charset="0"/>
              <a:buChar char="•"/>
            </a:pPr>
            <a:r>
              <a:rPr lang="en-US" sz="1600" dirty="0" smtClean="0"/>
              <a:t>Arlington, an area with a high density of postal codes, was mostly grouped into </a:t>
            </a:r>
            <a:r>
              <a:rPr lang="en-US" sz="1600" b="1" dirty="0" smtClean="0"/>
              <a:t>Cluster 3 (Green)</a:t>
            </a:r>
          </a:p>
          <a:p>
            <a:pPr marL="285750" indent="-285750">
              <a:buFont typeface="Arial" panose="020B0604020202020204" pitchFamily="34" charset="0"/>
              <a:buChar char="•"/>
            </a:pPr>
            <a:r>
              <a:rPr lang="en-US" sz="1600" b="1" dirty="0" smtClean="0"/>
              <a:t>Clusters 4 (Yellowish/Mint Green) </a:t>
            </a:r>
            <a:r>
              <a:rPr lang="en-US" sz="1600" dirty="0" smtClean="0"/>
              <a:t>and </a:t>
            </a:r>
            <a:r>
              <a:rPr lang="en-US" sz="1600" b="1" dirty="0" smtClean="0"/>
              <a:t>Cluster 5 (Orange)</a:t>
            </a:r>
            <a:r>
              <a:rPr lang="en-US" sz="1600" dirty="0" smtClean="0"/>
              <a:t> are mostly on the far edges of Northern Virginia</a:t>
            </a:r>
          </a:p>
          <a:p>
            <a:pPr marL="285750" indent="-285750">
              <a:buFont typeface="Arial" panose="020B0604020202020204" pitchFamily="34" charset="0"/>
              <a:buChar char="•"/>
            </a:pPr>
            <a:endParaRPr lang="en-US" sz="1600" dirty="0"/>
          </a:p>
        </p:txBody>
      </p:sp>
      <p:sp>
        <p:nvSpPr>
          <p:cNvPr id="8" name="TextBox 7"/>
          <p:cNvSpPr txBox="1"/>
          <p:nvPr/>
        </p:nvSpPr>
        <p:spPr>
          <a:xfrm>
            <a:off x="6442364" y="154379"/>
            <a:ext cx="4667002" cy="646331"/>
          </a:xfrm>
          <a:prstGeom prst="rect">
            <a:avLst/>
          </a:prstGeom>
          <a:noFill/>
        </p:spPr>
        <p:txBody>
          <a:bodyPr wrap="square" rtlCol="0">
            <a:spAutoFit/>
          </a:bodyPr>
          <a:lstStyle/>
          <a:p>
            <a:r>
              <a:rPr lang="en-US" sz="3600" b="1" cap="all" dirty="0" err="1" smtClean="0">
                <a:ln w="3175" cmpd="sng">
                  <a:noFill/>
                </a:ln>
                <a:latin typeface="+mj-lt"/>
                <a:ea typeface="+mj-ea"/>
                <a:cs typeface="+mj-cs"/>
              </a:rPr>
              <a:t>DiscussioN</a:t>
            </a:r>
            <a:endParaRPr lang="en-US" dirty="0"/>
          </a:p>
        </p:txBody>
      </p:sp>
    </p:spTree>
    <p:extLst>
      <p:ext uri="{BB962C8B-B14F-4D97-AF65-F5344CB8AC3E}">
        <p14:creationId xmlns:p14="http://schemas.microsoft.com/office/powerpoint/2010/main" val="3083216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Discussion cont.</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These </a:t>
            </a:r>
            <a:r>
              <a:rPr lang="en-US" dirty="0">
                <a:solidFill>
                  <a:schemeClr val="tx1"/>
                </a:solidFill>
              </a:rPr>
              <a:t>results could help an entrepreneur or investor select an area to look into for opening a Korean restaurant.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One </a:t>
            </a:r>
            <a:r>
              <a:rPr lang="en-US" dirty="0">
                <a:solidFill>
                  <a:schemeClr val="tx1"/>
                </a:solidFill>
              </a:rPr>
              <a:t>area to look into is Leesburg, 20175, as this postal code was grouped into Cluster 1. Additionally, we saw on the choropleth map that this area does not have a high density of Korean restaurants as opposed to Annandale and Centreville, whom are also in Cluster 1. This suggests that there would not be as much competition from other Korean restaurants. There is also a customer base to serve in the area, as Korean restaurants are the 3rd most popular venue in Leesburg, </a:t>
            </a:r>
            <a:r>
              <a:rPr lang="en-US" dirty="0" smtClean="0">
                <a:solidFill>
                  <a:schemeClr val="tx1"/>
                </a:solidFill>
              </a:rPr>
              <a:t>20175.</a:t>
            </a:r>
          </a:p>
          <a:p>
            <a:pPr marL="285750" indent="-285750">
              <a:buFont typeface="Arial" panose="020B0604020202020204" pitchFamily="34" charset="0"/>
              <a:buChar char="•"/>
            </a:pPr>
            <a:r>
              <a:rPr lang="en-US" dirty="0" smtClean="0">
                <a:solidFill>
                  <a:schemeClr val="tx1"/>
                </a:solidFill>
              </a:rPr>
              <a:t>Additional recommendations:</a:t>
            </a:r>
          </a:p>
          <a:p>
            <a:pPr marL="742950" lvl="1" indent="-285750">
              <a:buFont typeface="Arial" panose="020B0604020202020204" pitchFamily="34" charset="0"/>
              <a:buChar char="•"/>
            </a:pPr>
            <a:r>
              <a:rPr lang="en-US" dirty="0" smtClean="0">
                <a:solidFill>
                  <a:schemeClr val="tx1"/>
                </a:solidFill>
              </a:rPr>
              <a:t>Fairfax, 22033, Cluster 1</a:t>
            </a:r>
          </a:p>
          <a:p>
            <a:pPr marL="742950" lvl="1" indent="-285750">
              <a:buFont typeface="Arial" panose="020B0604020202020204" pitchFamily="34" charset="0"/>
              <a:buChar char="•"/>
            </a:pPr>
            <a:r>
              <a:rPr lang="en-US" dirty="0" smtClean="0">
                <a:solidFill>
                  <a:schemeClr val="tx1"/>
                </a:solidFill>
              </a:rPr>
              <a:t>Arlington, Cluster 3</a:t>
            </a:r>
          </a:p>
        </p:txBody>
      </p:sp>
    </p:spTree>
    <p:extLst>
      <p:ext uri="{BB962C8B-B14F-4D97-AF65-F5344CB8AC3E}">
        <p14:creationId xmlns:p14="http://schemas.microsoft.com/office/powerpoint/2010/main" val="4284236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err="1" smtClean="0"/>
              <a:t>CONClusion</a:t>
            </a:r>
            <a:endParaRPr lang="en-US" b="1" dirty="0"/>
          </a:p>
        </p:txBody>
      </p:sp>
      <p:sp>
        <p:nvSpPr>
          <p:cNvPr id="7" name="Text Placeholder 6"/>
          <p:cNvSpPr>
            <a:spLocks noGrp="1"/>
          </p:cNvSpPr>
          <p:nvPr>
            <p:ph type="body" idx="1"/>
          </p:nvPr>
        </p:nvSpPr>
        <p:spPr>
          <a:xfrm>
            <a:off x="684212" y="1371600"/>
            <a:ext cx="9166370" cy="4239491"/>
          </a:xfrm>
        </p:spPr>
        <p:txBody>
          <a:bodyPr/>
          <a:lstStyle/>
          <a:p>
            <a:pPr marL="285750" indent="-285750">
              <a:buFont typeface="Arial" panose="020B0604020202020204" pitchFamily="34" charset="0"/>
              <a:buChar char="•"/>
            </a:pPr>
            <a:r>
              <a:rPr lang="en-US" dirty="0">
                <a:solidFill>
                  <a:schemeClr val="tx1"/>
                </a:solidFill>
              </a:rPr>
              <a:t>In this project, we have identified a business problem, determined what data were needed, extracted, preprocessed, and cleaned the data, visualized the data, and clustered the data using a k-means machine learning algorithm.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Lastly</a:t>
            </a:r>
            <a:r>
              <a:rPr lang="en-US" dirty="0">
                <a:solidFill>
                  <a:schemeClr val="tx1"/>
                </a:solidFill>
              </a:rPr>
              <a:t>, recommendations were provided to address the initial question in the business problem.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These </a:t>
            </a:r>
            <a:r>
              <a:rPr lang="en-US" dirty="0">
                <a:solidFill>
                  <a:schemeClr val="tx1"/>
                </a:solidFill>
              </a:rPr>
              <a:t>recommendations included Leesburg, Fairfax, and Arlington (Cluster 3).</a:t>
            </a:r>
            <a:endParaRPr lang="en-US" dirty="0" smtClean="0">
              <a:solidFill>
                <a:schemeClr val="tx1"/>
              </a:solidFill>
            </a:endParaRPr>
          </a:p>
        </p:txBody>
      </p:sp>
    </p:spTree>
    <p:extLst>
      <p:ext uri="{BB962C8B-B14F-4D97-AF65-F5344CB8AC3E}">
        <p14:creationId xmlns:p14="http://schemas.microsoft.com/office/powerpoint/2010/main" val="2478178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Limitations</a:t>
            </a:r>
            <a:endParaRPr lang="en-US" b="1" dirty="0"/>
          </a:p>
        </p:txBody>
      </p:sp>
      <p:sp>
        <p:nvSpPr>
          <p:cNvPr id="7" name="Text Placeholder 6"/>
          <p:cNvSpPr>
            <a:spLocks noGrp="1"/>
          </p:cNvSpPr>
          <p:nvPr>
            <p:ph type="body" idx="1"/>
          </p:nvPr>
        </p:nvSpPr>
        <p:spPr>
          <a:xfrm>
            <a:off x="684212" y="1371600"/>
            <a:ext cx="8851673" cy="4239491"/>
          </a:xfrm>
        </p:spPr>
        <p:txBody>
          <a:bodyPr>
            <a:noAutofit/>
          </a:bodyPr>
          <a:lstStyle/>
          <a:p>
            <a:pPr marL="285750" indent="-285750">
              <a:buFont typeface="Arial" panose="020B0604020202020204" pitchFamily="34" charset="0"/>
              <a:buChar char="•"/>
            </a:pPr>
            <a:r>
              <a:rPr lang="en-US" dirty="0">
                <a:solidFill>
                  <a:schemeClr val="tx1"/>
                </a:solidFill>
              </a:rPr>
              <a:t>This analysis relies on results from a call to Foursquare API. This carries an assumption that the data from Foursquare are complete, and accurately represent the number of venues in proximity to each postal </a:t>
            </a:r>
            <a:r>
              <a:rPr lang="en-US" dirty="0" smtClean="0">
                <a:solidFill>
                  <a:schemeClr val="tx1"/>
                </a:solidFill>
              </a:rPr>
              <a:t>code</a:t>
            </a:r>
          </a:p>
          <a:p>
            <a:pPr marL="285750" indent="-285750">
              <a:buFont typeface="Arial" panose="020B0604020202020204" pitchFamily="34" charset="0"/>
              <a:buChar char="•"/>
            </a:pPr>
            <a:r>
              <a:rPr lang="en-US" dirty="0" smtClean="0">
                <a:solidFill>
                  <a:schemeClr val="tx1"/>
                </a:solidFill>
              </a:rPr>
              <a:t>Variance </a:t>
            </a:r>
            <a:r>
              <a:rPr lang="en-US" dirty="0">
                <a:solidFill>
                  <a:schemeClr val="tx1"/>
                </a:solidFill>
              </a:rPr>
              <a:t>in geography of Northern Virginia: some postal codes encapsulate a couple blocks in Arlington, while some postal codes encapsulate larger rural areas. As a result, venues retrieved for smaller and dense postal code areas may be </a:t>
            </a:r>
            <a:r>
              <a:rPr lang="en-US" dirty="0" smtClean="0">
                <a:solidFill>
                  <a:schemeClr val="tx1"/>
                </a:solidFill>
              </a:rPr>
              <a:t>similar</a:t>
            </a:r>
          </a:p>
          <a:p>
            <a:pPr marL="285750" indent="-285750">
              <a:buFont typeface="Arial" panose="020B0604020202020204" pitchFamily="34" charset="0"/>
              <a:buChar char="•"/>
            </a:pPr>
            <a:r>
              <a:rPr lang="en-US" dirty="0" smtClean="0">
                <a:solidFill>
                  <a:schemeClr val="tx1"/>
                </a:solidFill>
              </a:rPr>
              <a:t>Reliance on </a:t>
            </a:r>
            <a:r>
              <a:rPr lang="en-US" dirty="0">
                <a:solidFill>
                  <a:schemeClr val="tx1"/>
                </a:solidFill>
              </a:rPr>
              <a:t>“Venue </a:t>
            </a:r>
            <a:r>
              <a:rPr lang="en-US" dirty="0" smtClean="0">
                <a:solidFill>
                  <a:schemeClr val="tx1"/>
                </a:solidFill>
              </a:rPr>
              <a:t>Category” from Foursquare. </a:t>
            </a:r>
            <a:r>
              <a:rPr lang="en-US" dirty="0">
                <a:solidFill>
                  <a:schemeClr val="tx1"/>
                </a:solidFill>
              </a:rPr>
              <a:t>Of the 1,557 venues, 114 are classified generally as “Asian restaurant.” These restaurants could either be “fusion” style restaurants that combine multiple cuisines, or that Foursquare does not have the proper venue category assigned.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Other things </a:t>
            </a:r>
            <a:r>
              <a:rPr lang="en-US" dirty="0">
                <a:solidFill>
                  <a:schemeClr val="tx1"/>
                </a:solidFill>
              </a:rPr>
              <a:t>an entrepreneur would need to consider, such as tax codes by county, regulations by county, rent costs, etc., were not included in this analysis</a:t>
            </a:r>
            <a:endParaRPr lang="en-US" dirty="0" smtClean="0">
              <a:solidFill>
                <a:schemeClr val="tx1"/>
              </a:solidFill>
            </a:endParaRPr>
          </a:p>
        </p:txBody>
      </p:sp>
    </p:spTree>
    <p:extLst>
      <p:ext uri="{BB962C8B-B14F-4D97-AF65-F5344CB8AC3E}">
        <p14:creationId xmlns:p14="http://schemas.microsoft.com/office/powerpoint/2010/main" val="37540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Introduction</a:t>
            </a:r>
            <a:endParaRPr lang="en-US" b="1" dirty="0"/>
          </a:p>
        </p:txBody>
      </p:sp>
      <p:sp>
        <p:nvSpPr>
          <p:cNvPr id="7" name="Text Placeholder 6"/>
          <p:cNvSpPr>
            <a:spLocks noGrp="1"/>
          </p:cNvSpPr>
          <p:nvPr>
            <p:ph type="body" idx="1"/>
          </p:nvPr>
        </p:nvSpPr>
        <p:spPr>
          <a:xfrm>
            <a:off x="684213" y="1371600"/>
            <a:ext cx="8534400" cy="4239491"/>
          </a:xfrm>
        </p:spPr>
        <p:txBody>
          <a:bodyPr/>
          <a:lstStyle/>
          <a:p>
            <a:pPr marL="285750" indent="-285750">
              <a:buFont typeface="Arial" panose="020B0604020202020204" pitchFamily="34" charset="0"/>
              <a:buChar char="•"/>
            </a:pPr>
            <a:r>
              <a:rPr lang="en-US" dirty="0">
                <a:solidFill>
                  <a:schemeClr val="tx1"/>
                </a:solidFill>
              </a:rPr>
              <a:t>Northern Virginia, the suburbs just outside of Washington D.C., contain an estimated 3,159,639 residents.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Asian </a:t>
            </a:r>
            <a:r>
              <a:rPr lang="en-US" dirty="0">
                <a:solidFill>
                  <a:schemeClr val="tx1"/>
                </a:solidFill>
              </a:rPr>
              <a:t>population is roughly 5-6% of the total US population.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t>
            </a:r>
            <a:r>
              <a:rPr lang="en-US" dirty="0">
                <a:solidFill>
                  <a:schemeClr val="tx1"/>
                </a:solidFill>
              </a:rPr>
              <a:t>Asian population is roughly 10-12% of the total population in Northern Virginia, with some cities (e.g., Annandale) having over 20% of the population identifying as Asian</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Given this population distribution, there is a high frequency of Asian restaurants in the area and an increasingly growing customer base</a:t>
            </a:r>
            <a:endParaRPr lang="en-US"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972" y="4274273"/>
            <a:ext cx="2712214" cy="2385682"/>
          </a:xfrm>
          <a:prstGeom prst="rect">
            <a:avLst/>
          </a:prstGeom>
        </p:spPr>
      </p:pic>
    </p:spTree>
    <p:extLst>
      <p:ext uri="{BB962C8B-B14F-4D97-AF65-F5344CB8AC3E}">
        <p14:creationId xmlns:p14="http://schemas.microsoft.com/office/powerpoint/2010/main" val="3745715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Business Problem</a:t>
            </a:r>
            <a:endParaRPr lang="en-US" b="1" dirty="0"/>
          </a:p>
        </p:txBody>
      </p:sp>
      <p:sp>
        <p:nvSpPr>
          <p:cNvPr id="7" name="Text Placeholder 6"/>
          <p:cNvSpPr>
            <a:spLocks noGrp="1"/>
          </p:cNvSpPr>
          <p:nvPr>
            <p:ph type="body" idx="1"/>
          </p:nvPr>
        </p:nvSpPr>
        <p:spPr>
          <a:xfrm>
            <a:off x="684213" y="1371600"/>
            <a:ext cx="8534400" cy="4239491"/>
          </a:xfrm>
        </p:spPr>
        <p:txBody>
          <a:bodyPr/>
          <a:lstStyle/>
          <a:p>
            <a:pPr marL="285750" indent="-285750">
              <a:buFont typeface="Arial" panose="020B0604020202020204" pitchFamily="34" charset="0"/>
              <a:buChar char="•"/>
            </a:pPr>
            <a:r>
              <a:rPr lang="en-US" dirty="0" smtClean="0">
                <a:solidFill>
                  <a:schemeClr val="tx1"/>
                </a:solidFill>
              </a:rPr>
              <a:t>The goal of this analysis is to find the best location to open a Korean restaurant in Northern Virginia</a:t>
            </a:r>
          </a:p>
          <a:p>
            <a:pPr marL="285750" indent="-285750">
              <a:buFont typeface="Arial" panose="020B0604020202020204" pitchFamily="34" charset="0"/>
              <a:buChar char="•"/>
            </a:pPr>
            <a:r>
              <a:rPr lang="en-US" dirty="0" smtClean="0">
                <a:solidFill>
                  <a:schemeClr val="tx1"/>
                </a:solidFill>
              </a:rPr>
              <a:t>Other Asian restaurants, such as Chinese, Thai, Japanese, etc., are also popular in the area and may be competitors</a:t>
            </a:r>
          </a:p>
          <a:p>
            <a:pPr marL="285750" indent="-285750">
              <a:buFont typeface="Arial" panose="020B0604020202020204" pitchFamily="34" charset="0"/>
              <a:buChar char="•"/>
            </a:pPr>
            <a:r>
              <a:rPr lang="en-US" dirty="0" smtClean="0">
                <a:solidFill>
                  <a:schemeClr val="tx1"/>
                </a:solidFill>
              </a:rPr>
              <a:t>However, these restaurants are not equally distributed across the area, with some specific areas having a disproportionate amount of Korean restaurants, some areas with a disproportionate amount of Thai restaurants, etc.</a:t>
            </a:r>
          </a:p>
          <a:p>
            <a:pPr marL="285750" indent="-285750">
              <a:buFont typeface="Arial" panose="020B0604020202020204" pitchFamily="34" charset="0"/>
              <a:buChar char="•"/>
            </a:pP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1015001" y="4073235"/>
            <a:ext cx="4591851" cy="2104047"/>
          </a:xfrm>
          <a:prstGeom prst="rect">
            <a:avLst/>
          </a:prstGeom>
        </p:spPr>
      </p:pic>
      <p:pic>
        <p:nvPicPr>
          <p:cNvPr id="4" name="Picture 3"/>
          <p:cNvPicPr>
            <a:picLocks noChangeAspect="1"/>
          </p:cNvPicPr>
          <p:nvPr/>
        </p:nvPicPr>
        <p:blipFill>
          <a:blip r:embed="rId3"/>
          <a:stretch>
            <a:fillRect/>
          </a:stretch>
        </p:blipFill>
        <p:spPr>
          <a:xfrm>
            <a:off x="5682007" y="4073235"/>
            <a:ext cx="3536606" cy="2104047"/>
          </a:xfrm>
          <a:prstGeom prst="rect">
            <a:avLst/>
          </a:prstGeom>
        </p:spPr>
      </p:pic>
    </p:spTree>
    <p:extLst>
      <p:ext uri="{BB962C8B-B14F-4D97-AF65-F5344CB8AC3E}">
        <p14:creationId xmlns:p14="http://schemas.microsoft.com/office/powerpoint/2010/main" val="3549426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Data</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To answer the question, we need to retrieve the following data:</a:t>
            </a:r>
          </a:p>
          <a:p>
            <a:pPr marL="742950" lvl="1" indent="-285750">
              <a:buFont typeface="Arial" panose="020B0604020202020204" pitchFamily="34" charset="0"/>
              <a:buChar char="•"/>
            </a:pPr>
            <a:r>
              <a:rPr lang="en-US" dirty="0" smtClean="0">
                <a:solidFill>
                  <a:schemeClr val="tx1"/>
                </a:solidFill>
              </a:rPr>
              <a:t>Postal Codes of Northern Virginia</a:t>
            </a:r>
          </a:p>
          <a:p>
            <a:pPr marL="1200150" lvl="2" indent="-285750">
              <a:buFont typeface="Arial" panose="020B0604020202020204" pitchFamily="34" charset="0"/>
              <a:buChar char="•"/>
            </a:pPr>
            <a:r>
              <a:rPr lang="en-US" dirty="0" smtClean="0">
                <a:solidFill>
                  <a:schemeClr val="tx1"/>
                </a:solidFill>
              </a:rPr>
              <a:t>Northern Virginia is narrowly defined as the counties of Arlington, Fairfax, Loudoun, and Prince William as well as the independent cities of Alexandria, Fairfax, Falls Church, Manassas, and Manassas Park.</a:t>
            </a:r>
          </a:p>
          <a:p>
            <a:pPr marL="1200150" lvl="2" indent="-285750">
              <a:buFont typeface="Arial" panose="020B0604020202020204" pitchFamily="34" charset="0"/>
              <a:buChar char="•"/>
            </a:pPr>
            <a:r>
              <a:rPr lang="en-US" dirty="0" smtClean="0">
                <a:solidFill>
                  <a:schemeClr val="tx1"/>
                </a:solidFill>
              </a:rPr>
              <a:t>Virginia postal codes that are not within this area will be removed</a:t>
            </a:r>
          </a:p>
          <a:p>
            <a:pPr marL="742950" lvl="1" indent="-285750">
              <a:buFont typeface="Arial" panose="020B0604020202020204" pitchFamily="34" charset="0"/>
              <a:buChar char="•"/>
            </a:pPr>
            <a:r>
              <a:rPr lang="en-US" dirty="0" smtClean="0">
                <a:solidFill>
                  <a:schemeClr val="tx1"/>
                </a:solidFill>
              </a:rPr>
              <a:t>Latitude and Longitude of each postal code</a:t>
            </a:r>
          </a:p>
          <a:p>
            <a:pPr marL="1200150" lvl="2" indent="-285750">
              <a:buFont typeface="Arial" panose="020B0604020202020204" pitchFamily="34" charset="0"/>
              <a:buChar char="•"/>
            </a:pPr>
            <a:r>
              <a:rPr lang="en-US" dirty="0" smtClean="0">
                <a:solidFill>
                  <a:schemeClr val="tx1"/>
                </a:solidFill>
              </a:rPr>
              <a:t>Required to plot the maps and retrieve nearby venue data from Foursquare</a:t>
            </a:r>
          </a:p>
          <a:p>
            <a:pPr marL="742950" lvl="1" indent="-285750">
              <a:buFont typeface="Arial" panose="020B0604020202020204" pitchFamily="34" charset="0"/>
              <a:buChar char="•"/>
            </a:pPr>
            <a:r>
              <a:rPr lang="en-US" dirty="0" smtClean="0">
                <a:solidFill>
                  <a:schemeClr val="tx1"/>
                </a:solidFill>
              </a:rPr>
              <a:t>Venue Data</a:t>
            </a:r>
          </a:p>
          <a:p>
            <a:pPr marL="1200150" lvl="2" indent="-285750">
              <a:buFont typeface="Arial" panose="020B0604020202020204" pitchFamily="34" charset="0"/>
              <a:buChar char="•"/>
            </a:pPr>
            <a:r>
              <a:rPr lang="en-US" dirty="0" smtClean="0">
                <a:solidFill>
                  <a:schemeClr val="tx1"/>
                </a:solidFill>
              </a:rPr>
              <a:t>To be retrieved from Foursquare API</a:t>
            </a:r>
          </a:p>
          <a:p>
            <a:pPr marL="1200150" lvl="2" indent="-285750">
              <a:buFont typeface="Arial" panose="020B0604020202020204" pitchFamily="34" charset="0"/>
              <a:buChar char="•"/>
            </a:pPr>
            <a:r>
              <a:rPr lang="en-US" dirty="0" smtClean="0">
                <a:solidFill>
                  <a:schemeClr val="tx1"/>
                </a:solidFill>
              </a:rPr>
              <a:t>Data to be used in k-means clustering</a:t>
            </a:r>
          </a:p>
        </p:txBody>
      </p:sp>
    </p:spTree>
    <p:extLst>
      <p:ext uri="{BB962C8B-B14F-4D97-AF65-F5344CB8AC3E}">
        <p14:creationId xmlns:p14="http://schemas.microsoft.com/office/powerpoint/2010/main" val="2354568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Data sources</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Virginia postal codes along with associated geographical coordinates will be acquired from the following url:</a:t>
            </a:r>
          </a:p>
          <a:p>
            <a:pPr marL="742950" lvl="1" indent="-285750">
              <a:buFont typeface="Arial" panose="020B0604020202020204" pitchFamily="34" charset="0"/>
              <a:buChar char="•"/>
            </a:pPr>
            <a:r>
              <a:rPr lang="en-US" u="sng" dirty="0">
                <a:hlinkClick r:id="rId2"/>
              </a:rPr>
              <a:t>https://public.opendatasoft.com/explore/dataset/us-zip-code-latitude-and-longitude/table/?</a:t>
            </a:r>
            <a:r>
              <a:rPr lang="en-US" u="sng" dirty="0" smtClean="0">
                <a:hlinkClick r:id="rId2"/>
              </a:rPr>
              <a:t>refine.state=VA</a:t>
            </a:r>
            <a:endParaRPr lang="en-US" u="sng" dirty="0" smtClean="0"/>
          </a:p>
          <a:p>
            <a:pPr marL="742950" lvl="1" indent="-285750">
              <a:buFont typeface="Arial" panose="020B0604020202020204" pitchFamily="34" charset="0"/>
              <a:buChar char="•"/>
            </a:pPr>
            <a:r>
              <a:rPr lang="en-US" dirty="0" smtClean="0">
                <a:solidFill>
                  <a:schemeClr val="tx1"/>
                </a:solidFill>
              </a:rPr>
              <a:t>Using Python requests and </a:t>
            </a:r>
            <a:r>
              <a:rPr lang="en-US" dirty="0" err="1" smtClean="0">
                <a:solidFill>
                  <a:schemeClr val="tx1"/>
                </a:solidFill>
              </a:rPr>
              <a:t>beautifulsoup</a:t>
            </a:r>
            <a:r>
              <a:rPr lang="en-US" dirty="0" smtClean="0">
                <a:solidFill>
                  <a:schemeClr val="tx1"/>
                </a:solidFill>
              </a:rPr>
              <a:t> packages, we can scrape the website and place the data into a pandas dataframe</a:t>
            </a:r>
            <a:endParaRPr lang="en-US" dirty="0">
              <a:solidFill>
                <a:schemeClr val="tx1"/>
              </a:solidFill>
            </a:endParaRPr>
          </a:p>
          <a:p>
            <a:pPr marL="285750" indent="-285750">
              <a:buFont typeface="Arial" panose="020B0604020202020204" pitchFamily="34" charset="0"/>
              <a:buChar char="•"/>
            </a:pPr>
            <a:r>
              <a:rPr lang="en-US" dirty="0" smtClean="0">
                <a:solidFill>
                  <a:schemeClr val="tx1"/>
                </a:solidFill>
              </a:rPr>
              <a:t>Virginia </a:t>
            </a:r>
            <a:r>
              <a:rPr lang="en-US" dirty="0" err="1" smtClean="0">
                <a:solidFill>
                  <a:schemeClr val="tx1"/>
                </a:solidFill>
              </a:rPr>
              <a:t>geojson</a:t>
            </a:r>
            <a:r>
              <a:rPr lang="en-US" dirty="0" smtClean="0">
                <a:solidFill>
                  <a:schemeClr val="tx1"/>
                </a:solidFill>
              </a:rPr>
              <a:t> file was acquired from the following url:</a:t>
            </a:r>
          </a:p>
          <a:p>
            <a:pPr marL="742950" lvl="1" indent="-285750">
              <a:buFont typeface="Arial" panose="020B0604020202020204" pitchFamily="34" charset="0"/>
              <a:buChar char="•"/>
            </a:pPr>
            <a:r>
              <a:rPr lang="en-US" dirty="0">
                <a:hlinkClick r:id="rId3"/>
              </a:rPr>
              <a:t>https://</a:t>
            </a:r>
            <a:r>
              <a:rPr lang="en-US" dirty="0" smtClean="0">
                <a:hlinkClick r:id="rId3"/>
              </a:rPr>
              <a:t>github.com/jalbertbowden/open-virginia-gis/raw/master/zip-codes/json/zt51_d00.geojson</a:t>
            </a:r>
            <a:endParaRPr lang="en-US" dirty="0" smtClean="0"/>
          </a:p>
          <a:p>
            <a:pPr marL="285750" indent="-285750">
              <a:buFont typeface="Arial" panose="020B0604020202020204" pitchFamily="34" charset="0"/>
              <a:buChar char="•"/>
            </a:pPr>
            <a:r>
              <a:rPr lang="en-US" dirty="0" smtClean="0">
                <a:solidFill>
                  <a:schemeClr val="tx1"/>
                </a:solidFill>
              </a:rPr>
              <a:t>Venue data was retrieved from a call to Foursquare API</a:t>
            </a:r>
          </a:p>
          <a:p>
            <a:pPr lvl="1"/>
            <a:endParaRPr lang="en-US" dirty="0"/>
          </a:p>
        </p:txBody>
      </p:sp>
    </p:spTree>
    <p:extLst>
      <p:ext uri="{BB962C8B-B14F-4D97-AF65-F5344CB8AC3E}">
        <p14:creationId xmlns:p14="http://schemas.microsoft.com/office/powerpoint/2010/main" val="69100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Methodology</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Scrape postal code data from </a:t>
            </a:r>
            <a:r>
              <a:rPr lang="en-US" dirty="0" smtClean="0">
                <a:solidFill>
                  <a:schemeClr val="tx1"/>
                </a:solidFill>
                <a:hlinkClick r:id="rId2"/>
              </a:rPr>
              <a:t>https://public.opendatasoft.com/</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Refine data, including only postal codes within Northern Virginia</a:t>
            </a:r>
          </a:p>
          <a:p>
            <a:pPr marL="742950" lvl="1" indent="-285750">
              <a:buFont typeface="Arial" panose="020B0604020202020204" pitchFamily="34" charset="0"/>
              <a:buChar char="•"/>
            </a:pPr>
            <a:r>
              <a:rPr lang="en-US" dirty="0" smtClean="0">
                <a:solidFill>
                  <a:schemeClr val="tx1"/>
                </a:solidFill>
              </a:rPr>
              <a:t>178 unique postal codes</a:t>
            </a:r>
          </a:p>
          <a:p>
            <a:pPr marL="285750" indent="-285750">
              <a:buFont typeface="Arial" panose="020B0604020202020204" pitchFamily="34" charset="0"/>
              <a:buChar char="•"/>
            </a:pPr>
            <a:r>
              <a:rPr lang="en-US" dirty="0" smtClean="0">
                <a:solidFill>
                  <a:schemeClr val="tx1"/>
                </a:solidFill>
              </a:rPr>
              <a:t>Use postal code data in a call to Foursquare API, retrieving venue data within proximity of each postal code</a:t>
            </a:r>
          </a:p>
          <a:p>
            <a:pPr marL="742950" lvl="1" indent="-285750">
              <a:buFont typeface="Arial" panose="020B0604020202020204" pitchFamily="34" charset="0"/>
              <a:buChar char="•"/>
            </a:pPr>
            <a:r>
              <a:rPr lang="en-US" dirty="0" smtClean="0">
                <a:solidFill>
                  <a:schemeClr val="tx1"/>
                </a:solidFill>
              </a:rPr>
              <a:t>A total of 16,698 venues were retrieved.</a:t>
            </a:r>
          </a:p>
          <a:p>
            <a:pPr marL="742950" lvl="1" indent="-285750">
              <a:buFont typeface="Arial" panose="020B0604020202020204" pitchFamily="34" charset="0"/>
              <a:buChar char="•"/>
            </a:pPr>
            <a:r>
              <a:rPr lang="en-US" dirty="0" smtClean="0">
                <a:solidFill>
                  <a:schemeClr val="tx1"/>
                </a:solidFill>
              </a:rPr>
              <a:t>Venues that were not relevant for analysis, such as hotels, retail stores, bus stations, etc., were removed from the data</a:t>
            </a:r>
          </a:p>
          <a:p>
            <a:pPr marL="742950" lvl="1" indent="-285750">
              <a:buFont typeface="Arial" panose="020B0604020202020204" pitchFamily="34" charset="0"/>
              <a:buChar char="•"/>
            </a:pPr>
            <a:r>
              <a:rPr lang="en-US" dirty="0" smtClean="0">
                <a:solidFill>
                  <a:schemeClr val="tx1"/>
                </a:solidFill>
              </a:rPr>
              <a:t>A total of 1,557 venues were selected for analysis</a:t>
            </a:r>
          </a:p>
        </p:txBody>
      </p:sp>
    </p:spTree>
    <p:extLst>
      <p:ext uri="{BB962C8B-B14F-4D97-AF65-F5344CB8AC3E}">
        <p14:creationId xmlns:p14="http://schemas.microsoft.com/office/powerpoint/2010/main" val="3942082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Methodology cont.</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Calculated frequency counts for each venue by postal code</a:t>
            </a:r>
          </a:p>
          <a:p>
            <a:pPr marL="285750" indent="-285750">
              <a:buFont typeface="Arial" panose="020B0604020202020204" pitchFamily="34" charset="0"/>
              <a:buChar char="•"/>
            </a:pPr>
            <a:r>
              <a:rPr lang="en-US" dirty="0" smtClean="0">
                <a:solidFill>
                  <a:schemeClr val="tx1"/>
                </a:solidFill>
              </a:rPr>
              <a:t>Data were visualized using a bar chart and choropleth maps</a:t>
            </a:r>
          </a:p>
          <a:p>
            <a:pPr marL="285750" indent="-285750">
              <a:buFont typeface="Arial" panose="020B0604020202020204" pitchFamily="34" charset="0"/>
              <a:buChar char="•"/>
            </a:pPr>
            <a:r>
              <a:rPr lang="en-US" dirty="0" smtClean="0">
                <a:solidFill>
                  <a:schemeClr val="tx1"/>
                </a:solidFill>
              </a:rPr>
              <a:t>Data were then used in a k-means clustering algorithm, which clustered 178 postal codes into six clusters</a:t>
            </a:r>
          </a:p>
        </p:txBody>
      </p:sp>
    </p:spTree>
    <p:extLst>
      <p:ext uri="{BB962C8B-B14F-4D97-AF65-F5344CB8AC3E}">
        <p14:creationId xmlns:p14="http://schemas.microsoft.com/office/powerpoint/2010/main" val="2627448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a:t>
            </a:r>
            <a:endParaRPr lang="en-US" b="1" dirty="0"/>
          </a:p>
        </p:txBody>
      </p:sp>
      <p:sp>
        <p:nvSpPr>
          <p:cNvPr id="7" name="Text Placeholder 6"/>
          <p:cNvSpPr>
            <a:spLocks noGrp="1"/>
          </p:cNvSpPr>
          <p:nvPr>
            <p:ph sz="half" idx="1"/>
          </p:nvPr>
        </p:nvSpPr>
        <p:spPr>
          <a:xfrm>
            <a:off x="571395" y="1238002"/>
            <a:ext cx="4937655" cy="5334990"/>
          </a:xfrm>
        </p:spPr>
        <p:txBody>
          <a:bodyPr anchor="t">
            <a:normAutofit fontScale="92500"/>
          </a:bodyPr>
          <a:lstStyle/>
          <a:p>
            <a:pPr>
              <a:buFont typeface="Arial" panose="020B0604020202020204" pitchFamily="34" charset="0"/>
              <a:buChar char="•"/>
            </a:pPr>
            <a:r>
              <a:rPr lang="en-US" dirty="0">
                <a:solidFill>
                  <a:schemeClr val="tx1"/>
                </a:solidFill>
              </a:rPr>
              <a:t>After retrieving and cleaning postal code data, the data were plotted on to a map of Northern Virginia</a:t>
            </a:r>
            <a:r>
              <a:rPr lang="en-US" dirty="0" smtClean="0">
                <a:solidFill>
                  <a:schemeClr val="tx1"/>
                </a:solidFill>
              </a:rPr>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r>
              <a:rPr lang="en-US" sz="1700" dirty="0" smtClean="0">
                <a:solidFill>
                  <a:schemeClr val="tx1"/>
                </a:solidFill>
              </a:rPr>
              <a:t>Notice that the areas to the west and north-west are more rural, and the areas to the east, particularly Alexandria, are denser</a:t>
            </a:r>
          </a:p>
          <a:p>
            <a:pPr marL="742950" lvl="1" indent="-285750">
              <a:buFont typeface="Arial" panose="020B0604020202020204" pitchFamily="34" charset="0"/>
              <a:buChar char="•"/>
            </a:pPr>
            <a:endParaRPr lang="en-US" dirty="0" smtClean="0">
              <a:solidFill>
                <a:schemeClr val="tx1"/>
              </a:solidFill>
            </a:endParaRPr>
          </a:p>
        </p:txBody>
      </p:sp>
      <p:sp>
        <p:nvSpPr>
          <p:cNvPr id="3" name="Content Placeholder 2"/>
          <p:cNvSpPr>
            <a:spLocks noGrp="1"/>
          </p:cNvSpPr>
          <p:nvPr>
            <p:ph sz="half" idx="2"/>
          </p:nvPr>
        </p:nvSpPr>
        <p:spPr>
          <a:xfrm>
            <a:off x="5695317" y="1238002"/>
            <a:ext cx="4934479" cy="5334989"/>
          </a:xfrm>
        </p:spPr>
        <p:txBody>
          <a:bodyPr anchor="t">
            <a:normAutofit fontScale="92500"/>
          </a:bodyPr>
          <a:lstStyle/>
          <a:p>
            <a:pPr>
              <a:buFont typeface="Arial" panose="020B0604020202020204" pitchFamily="34" charset="0"/>
              <a:buChar char="•"/>
            </a:pPr>
            <a:r>
              <a:rPr lang="en-US" dirty="0" smtClean="0">
                <a:solidFill>
                  <a:schemeClr val="tx1"/>
                </a:solidFill>
              </a:rPr>
              <a:t>After calling Foursquare API for nearby venues, the results were put into a dataframe with each venue represented in a row of data:</a:t>
            </a:r>
          </a:p>
          <a:p>
            <a:pPr>
              <a:buFont typeface="Arial" panose="020B0604020202020204" pitchFamily="34" charset="0"/>
              <a:buChar char="•"/>
            </a:pPr>
            <a:endParaRPr lang="en-US" dirty="0">
              <a:solidFill>
                <a:schemeClr val="tx1"/>
              </a:solidFill>
            </a:endParaRPr>
          </a:p>
        </p:txBody>
      </p:sp>
      <p:pic>
        <p:nvPicPr>
          <p:cNvPr id="2" name="Picture 1"/>
          <p:cNvPicPr>
            <a:picLocks noChangeAspect="1"/>
          </p:cNvPicPr>
          <p:nvPr/>
        </p:nvPicPr>
        <p:blipFill>
          <a:blip r:embed="rId2"/>
          <a:stretch>
            <a:fillRect/>
          </a:stretch>
        </p:blipFill>
        <p:spPr>
          <a:xfrm>
            <a:off x="978917" y="2225031"/>
            <a:ext cx="3513512" cy="3397936"/>
          </a:xfrm>
          <a:prstGeom prst="rect">
            <a:avLst/>
          </a:prstGeom>
        </p:spPr>
      </p:pic>
      <p:pic>
        <p:nvPicPr>
          <p:cNvPr id="8" name="Picture 7"/>
          <p:cNvPicPr/>
          <p:nvPr/>
        </p:nvPicPr>
        <p:blipFill>
          <a:blip r:embed="rId3"/>
          <a:stretch>
            <a:fillRect/>
          </a:stretch>
        </p:blipFill>
        <p:spPr>
          <a:xfrm>
            <a:off x="5916572" y="2533510"/>
            <a:ext cx="4509564" cy="1235544"/>
          </a:xfrm>
          <a:prstGeom prst="rect">
            <a:avLst/>
          </a:prstGeom>
        </p:spPr>
      </p:pic>
    </p:spTree>
    <p:extLst>
      <p:ext uri="{BB962C8B-B14F-4D97-AF65-F5344CB8AC3E}">
        <p14:creationId xmlns:p14="http://schemas.microsoft.com/office/powerpoint/2010/main" val="1358770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8002"/>
            <a:ext cx="4937655" cy="5334990"/>
          </a:xfrm>
        </p:spPr>
        <p:txBody>
          <a:bodyPr anchor="t">
            <a:normAutofit/>
          </a:bodyPr>
          <a:lstStyle/>
          <a:p>
            <a:pPr>
              <a:buFont typeface="Arial" panose="020B0604020202020204" pitchFamily="34" charset="0"/>
              <a:buChar char="•"/>
            </a:pPr>
            <a:r>
              <a:rPr lang="en-US" dirty="0" smtClean="0">
                <a:solidFill>
                  <a:schemeClr val="tx1"/>
                </a:solidFill>
              </a:rPr>
              <a:t>The column “Venue Category” contains 14 unique categories.</a:t>
            </a:r>
          </a:p>
          <a:p>
            <a:pPr>
              <a:buFont typeface="Arial" panose="020B0604020202020204" pitchFamily="34" charset="0"/>
              <a:buChar char="•"/>
            </a:pPr>
            <a:r>
              <a:rPr lang="en-US" dirty="0" smtClean="0">
                <a:solidFill>
                  <a:schemeClr val="tx1"/>
                </a:solidFill>
              </a:rPr>
              <a:t>To the right is a bar chart of the frequency of each category</a:t>
            </a:r>
          </a:p>
          <a:p>
            <a:pPr>
              <a:buFont typeface="Arial" panose="020B0604020202020204" pitchFamily="34" charset="0"/>
              <a:buChar char="•"/>
            </a:pPr>
            <a:r>
              <a:rPr lang="en-US" dirty="0" smtClean="0">
                <a:solidFill>
                  <a:schemeClr val="tx1"/>
                </a:solidFill>
              </a:rPr>
              <a:t>Thai restaurants were most common with 376 results</a:t>
            </a:r>
          </a:p>
          <a:p>
            <a:pPr>
              <a:buFont typeface="Arial" panose="020B0604020202020204" pitchFamily="34" charset="0"/>
              <a:buChar char="•"/>
            </a:pPr>
            <a:r>
              <a:rPr lang="en-US" dirty="0" smtClean="0">
                <a:solidFill>
                  <a:schemeClr val="tx1"/>
                </a:solidFill>
              </a:rPr>
              <a:t>Ramen restaurants were the least common with 11 results</a:t>
            </a:r>
          </a:p>
          <a:p>
            <a:pPr>
              <a:buFont typeface="Arial" panose="020B0604020202020204" pitchFamily="34" charset="0"/>
              <a:buChar char="•"/>
            </a:pPr>
            <a:r>
              <a:rPr lang="en-US" dirty="0" smtClean="0">
                <a:solidFill>
                  <a:schemeClr val="tx1"/>
                </a:solidFill>
              </a:rPr>
              <a:t>Korean restaurants are somewhere in the middle, with 108 results</a:t>
            </a:r>
          </a:p>
          <a:p>
            <a:pPr>
              <a:buFont typeface="Arial" panose="020B0604020202020204" pitchFamily="34" charset="0"/>
              <a:buChar char="•"/>
            </a:pPr>
            <a:r>
              <a:rPr lang="en-US" dirty="0" smtClean="0">
                <a:solidFill>
                  <a:schemeClr val="tx1"/>
                </a:solidFill>
              </a:rPr>
              <a:t>Thai, Sushi, and Vietnamese restaurants are the 3 most common Asian restaurants in Northern Virginia</a:t>
            </a:r>
          </a:p>
        </p:txBody>
      </p:sp>
      <p:sp>
        <p:nvSpPr>
          <p:cNvPr id="3" name="Content Placeholder 2"/>
          <p:cNvSpPr>
            <a:spLocks noGrp="1"/>
          </p:cNvSpPr>
          <p:nvPr>
            <p:ph sz="half" idx="2"/>
          </p:nvPr>
        </p:nvSpPr>
        <p:spPr>
          <a:xfrm>
            <a:off x="5695317" y="1238002"/>
            <a:ext cx="4934479" cy="5334989"/>
          </a:xfrm>
        </p:spPr>
        <p:txBody>
          <a:bodyPr anchor="t">
            <a:normAutofit/>
          </a:bodyPr>
          <a:lstStyle/>
          <a:p>
            <a:pPr>
              <a:buFont typeface="Arial" panose="020B0604020202020204" pitchFamily="34" charset="0"/>
              <a:buChar char="•"/>
            </a:pPr>
            <a:endParaRPr lang="en-US" dirty="0">
              <a:solidFill>
                <a:schemeClr val="tx1"/>
              </a:solidFill>
            </a:endParaRPr>
          </a:p>
        </p:txBody>
      </p:sp>
      <p:pic>
        <p:nvPicPr>
          <p:cNvPr id="9" name="Picture 8"/>
          <p:cNvPicPr/>
          <p:nvPr/>
        </p:nvPicPr>
        <p:blipFill>
          <a:blip r:embed="rId2"/>
          <a:stretch>
            <a:fillRect/>
          </a:stretch>
        </p:blipFill>
        <p:spPr>
          <a:xfrm>
            <a:off x="5695317" y="1238002"/>
            <a:ext cx="5030301" cy="5336024"/>
          </a:xfrm>
          <a:prstGeom prst="rect">
            <a:avLst/>
          </a:prstGeom>
        </p:spPr>
      </p:pic>
    </p:spTree>
    <p:extLst>
      <p:ext uri="{BB962C8B-B14F-4D97-AF65-F5344CB8AC3E}">
        <p14:creationId xmlns:p14="http://schemas.microsoft.com/office/powerpoint/2010/main" val="369224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149</TotalTime>
  <Words>1370</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Slice</vt:lpstr>
      <vt:lpstr>Coursera Capstone PRoject IBM Applied data science capstone</vt:lpstr>
      <vt:lpstr>Introduction</vt:lpstr>
      <vt:lpstr>Business Problem</vt:lpstr>
      <vt:lpstr>Data</vt:lpstr>
      <vt:lpstr>Data sources</vt:lpstr>
      <vt:lpstr>Methodology</vt:lpstr>
      <vt:lpstr>Methodology cont.</vt:lpstr>
      <vt:lpstr>Results</vt:lpstr>
      <vt:lpstr>Results cont</vt:lpstr>
      <vt:lpstr>Results cont</vt:lpstr>
      <vt:lpstr>Results cont</vt:lpstr>
      <vt:lpstr>Results cont</vt:lpstr>
      <vt:lpstr>PowerPoint Presentation</vt:lpstr>
      <vt:lpstr>Discussion cont.</vt:lpstr>
      <vt:lpstr>CONClusion</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 IBM Applied data science capstone</dc:title>
  <dc:creator>Espen Matel</dc:creator>
  <cp:lastModifiedBy>Espen Matel</cp:lastModifiedBy>
  <cp:revision>15</cp:revision>
  <dcterms:created xsi:type="dcterms:W3CDTF">2021-01-12T21:30:31Z</dcterms:created>
  <dcterms:modified xsi:type="dcterms:W3CDTF">2021-01-13T00:18:13Z</dcterms:modified>
</cp:coreProperties>
</file>